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2"/>
  </p:notesMasterIdLst>
  <p:sldIdLst>
    <p:sldId id="299" r:id="rId2"/>
    <p:sldId id="310" r:id="rId3"/>
    <p:sldId id="311" r:id="rId4"/>
    <p:sldId id="300" r:id="rId5"/>
    <p:sldId id="308" r:id="rId6"/>
    <p:sldId id="309" r:id="rId7"/>
    <p:sldId id="302" r:id="rId8"/>
    <p:sldId id="312" r:id="rId9"/>
    <p:sldId id="313" r:id="rId10"/>
    <p:sldId id="340" r:id="rId11"/>
    <p:sldId id="315" r:id="rId12"/>
    <p:sldId id="829" r:id="rId13"/>
    <p:sldId id="830" r:id="rId14"/>
    <p:sldId id="831" r:id="rId15"/>
    <p:sldId id="821" r:id="rId16"/>
    <p:sldId id="820" r:id="rId17"/>
    <p:sldId id="822" r:id="rId18"/>
    <p:sldId id="833" r:id="rId19"/>
    <p:sldId id="834" r:id="rId20"/>
    <p:sldId id="823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ed Kwartler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901" autoAdjust="0"/>
    <p:restoredTop sz="91309" autoAdjust="0"/>
  </p:normalViewPr>
  <p:slideViewPr>
    <p:cSldViewPr snapToGrid="0">
      <p:cViewPr varScale="1">
        <p:scale>
          <a:sx n="146" d="100"/>
          <a:sy n="146" d="100"/>
        </p:scale>
        <p:origin x="1472" y="1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C0A60C-850A-4EA4-9C14-A8FE98B94505}" type="datetimeFigureOut">
              <a:rPr lang="en-US" smtClean="0"/>
              <a:t>11/29/21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E9AA13-E3FC-4BB6-B68D-5F0F5803D7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4050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8B90E-0779-4C36-915C-6F05FCD89456}" type="datetime1">
              <a:rPr lang="en-US" smtClean="0"/>
              <a:t>11/29/21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  <a:prstGeom prst="rect">
            <a:avLst/>
          </a:prstGeo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</p:spTree>
    <p:extLst>
      <p:ext uri="{BB962C8B-B14F-4D97-AF65-F5344CB8AC3E}">
        <p14:creationId xmlns:p14="http://schemas.microsoft.com/office/powerpoint/2010/main" val="4163882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080030"/>
            <a:ext cx="7886700" cy="461738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EA29D-D431-42FE-B7B6-AAE4454C77D3}" type="datetime1">
              <a:rPr lang="en-US" smtClean="0"/>
              <a:t>11/29/21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Kwartler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  <a:prstGeom prst="rect">
            <a:avLst/>
          </a:prstGeo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65457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1209822"/>
            <a:ext cx="1971675" cy="4487594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223889"/>
            <a:ext cx="5800725" cy="4474885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D8A1E-EA8F-46C1-B891-AE0C00D9C314}" type="datetime1">
              <a:rPr lang="en-US" smtClean="0"/>
              <a:t>11/29/21</a:t>
            </a:fld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  <a:prstGeom prst="rect">
            <a:avLst/>
          </a:prstGeo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68280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8"/>
          <p:cNvSpPr txBox="1">
            <a:spLocks/>
          </p:cNvSpPr>
          <p:nvPr userDrawn="1"/>
        </p:nvSpPr>
        <p:spPr>
          <a:xfrm>
            <a:off x="8382000" y="6446838"/>
            <a:ext cx="685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bg1">
                    <a:alpha val="99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632D78A-10B3-4DCD-84B7-9E85168884D1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74176" y="990600"/>
            <a:ext cx="8312624" cy="5181600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rgbClr val="043170">
                    <a:alpha val="99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>
                <a:solidFill>
                  <a:srgbClr val="043170">
                    <a:alpha val="99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800">
                <a:solidFill>
                  <a:srgbClr val="043170">
                    <a:alpha val="99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600">
                <a:solidFill>
                  <a:srgbClr val="043170">
                    <a:alpha val="99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600">
                <a:solidFill>
                  <a:srgbClr val="043170">
                    <a:alpha val="99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 hasCustomPrompt="1"/>
          </p:nvPr>
        </p:nvSpPr>
        <p:spPr>
          <a:xfrm>
            <a:off x="381000" y="274637"/>
            <a:ext cx="8305800" cy="487363"/>
          </a:xfrm>
          <a:prstGeom prst="rect">
            <a:avLst/>
          </a:prstGeom>
        </p:spPr>
        <p:txBody>
          <a:bodyPr anchor="ctr"/>
          <a:lstStyle>
            <a:lvl1pPr algn="l">
              <a:defRPr sz="2200">
                <a:solidFill>
                  <a:srgbClr val="043170">
                    <a:alpha val="99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slide title</a:t>
            </a:r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fld id="{690D8A1E-EA8F-46C1-B891-AE0C00D9C314}" type="datetime1">
              <a:rPr lang="en-US" smtClean="0"/>
              <a:t>11/29/21</a:t>
            </a:fld>
            <a:endParaRPr 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3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563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11347"/>
            <a:ext cx="7886700" cy="51206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3EFC8-4232-4598-94F6-94C0EBAFC469}" type="datetime1">
              <a:rPr lang="en-US" smtClean="0"/>
              <a:t>11/29/21</a:t>
            </a:fld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  <a:prstGeom prst="rect">
            <a:avLst/>
          </a:prstGeo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6896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61074-1C18-4AE7-957D-F18524378C85}" type="datetime1">
              <a:rPr lang="en-US" smtClean="0"/>
              <a:t>11/29/21</a:t>
            </a:fld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  <a:prstGeom prst="rect">
            <a:avLst/>
          </a:prstGeo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</p:spTree>
    <p:extLst>
      <p:ext uri="{BB962C8B-B14F-4D97-AF65-F5344CB8AC3E}">
        <p14:creationId xmlns:p14="http://schemas.microsoft.com/office/powerpoint/2010/main" val="209145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192583"/>
            <a:ext cx="3886200" cy="44766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192583"/>
            <a:ext cx="3886200" cy="44766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E256C-8D9A-4404-B47D-41A1AE514425}" type="datetime1">
              <a:rPr lang="en-US" smtClean="0"/>
              <a:t>11/29/21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  <a:prstGeom prst="rect">
            <a:avLst/>
          </a:prstGeo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0321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132519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956431"/>
            <a:ext cx="3868340" cy="37128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132519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956431"/>
            <a:ext cx="3887391" cy="37128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B2154-9035-4012-8189-BAAB61C5A5EE}" type="datetime1">
              <a:rPr lang="en-US" smtClean="0"/>
              <a:t>11/29/21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Kwartler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  <a:prstGeom prst="rect">
            <a:avLst/>
          </a:prstGeo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7502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11/29/21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  <a:prstGeom prst="rect">
            <a:avLst/>
          </a:prstGeo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52181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6E382-4F61-4E24-BE1A-377EC83D0E3A}" type="datetime1">
              <a:rPr lang="en-US" smtClean="0"/>
              <a:t>11/29/21</a:t>
            </a:fld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  <a:prstGeom prst="rect">
            <a:avLst/>
          </a:prstGeo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13343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1083212"/>
            <a:ext cx="4629150" cy="461420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097279"/>
            <a:ext cx="2949178" cy="460142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2EED6-FC16-45B9-B8C4-2BC5DBA88325}" type="datetime1">
              <a:rPr lang="en-US" smtClean="0"/>
              <a:t>11/29/21</a:t>
            </a:fld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  <a:prstGeom prst="rect">
            <a:avLst/>
          </a:prstGeo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6237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1139483"/>
            <a:ext cx="4629150" cy="451572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181686"/>
            <a:ext cx="2949178" cy="4477782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9512B-4F1D-43D7-8819-2F53FEF69650}" type="datetime1">
              <a:rPr lang="en-US" smtClean="0"/>
              <a:t>11/29/21</a:t>
            </a:fld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  <a:prstGeom prst="rect">
            <a:avLst/>
          </a:prstGeo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4247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108176"/>
            <a:ext cx="7886700" cy="5120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437B94-E2BF-44DC-ADC5-B05FC9934E9D}" type="datetime1">
              <a:rPr lang="en-US" smtClean="0"/>
              <a:t>11/29/21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0209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newsapi.org/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projects.fivethirtyeight.com/biden-approval-rating/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pipl.com/dev/demo" TargetMode="External"/><Relationship Id="rId2" Type="http://schemas.openxmlformats.org/officeDocument/2006/relationships/hyperlink" Target="https://newsapi.org/" TargetMode="Externa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projects.fivethirtyeight.com/trump-approval-ratings" TargetMode="External"/><Relationship Id="rId5" Type="http://schemas.openxmlformats.org/officeDocument/2006/relationships/hyperlink" Target="https://github.com/toddmotto/public-apis" TargetMode="External"/><Relationship Id="rId4" Type="http://schemas.openxmlformats.org/officeDocument/2006/relationships/hyperlink" Target="https://www.programmableweb.com/apis/directory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4" Type="http://schemas.openxmlformats.org/officeDocument/2006/relationships/hyperlink" Target="http://www.google.com/maps/place/Cleveland,+OH/@41.4951143,-81.8462865,11z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maps.googleapis.com/maps/api/staticmap?center=cleveland,+oh&amp;zoom=10&amp;size=640x640&amp;scale=2&amp;maptype=terrain&amp;key=AIzaSyCg5BhicmNdpk2Hg1dr0m-H3XPWjd0BtfU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maps.googleapis.com/maps/api/geocode/json?address=cleveland&amp;sensor=false&amp;key=AIzaSyCg5BhicmNdpk2Hg1dr0m-H3XPWjd0BtfU" TargetMode="Externa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5F-o2_AC-Wo&amp;ab_channel=CNBCTelevision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fld id="{0D5B9A0F-CCD0-4348-8112-2A1A806F4019}" type="datetime1">
              <a:rPr lang="en-US" smtClean="0"/>
              <a:t>11/29/21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an API?</a:t>
            </a:r>
          </a:p>
        </p:txBody>
      </p:sp>
      <p:sp>
        <p:nvSpPr>
          <p:cNvPr id="7" name="Rectangle 6"/>
          <p:cNvSpPr/>
          <p:nvPr/>
        </p:nvSpPr>
        <p:spPr>
          <a:xfrm>
            <a:off x="2247900" y="2082060"/>
            <a:ext cx="4572000" cy="923330"/>
          </a:xfrm>
          <a:prstGeom prst="rect">
            <a:avLst/>
          </a:prstGeom>
          <a:ln>
            <a:solidFill>
              <a:schemeClr val="accent6"/>
            </a:solidFill>
          </a:ln>
        </p:spPr>
        <p:txBody>
          <a:bodyPr>
            <a:spAutoFit/>
          </a:bodyPr>
          <a:lstStyle/>
          <a:p>
            <a:pPr algn="ctr"/>
            <a:r>
              <a:rPr lang="en-US" dirty="0"/>
              <a:t>“Application Program Interface”</a:t>
            </a:r>
          </a:p>
          <a:p>
            <a:r>
              <a:rPr lang="en-US" dirty="0"/>
              <a:t>Clearly defined methods of communication between various software components. </a:t>
            </a:r>
          </a:p>
        </p:txBody>
      </p:sp>
      <p:pic>
        <p:nvPicPr>
          <p:cNvPr id="801794" name="Picture 2" descr="Image result for what is an api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0" y="3325324"/>
            <a:ext cx="5715000" cy="2000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62754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8230A2-21BD-0E42-A54B-815D144EF8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11/29/21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4CB0AD3-D6F6-CF4F-93E4-564141E0C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Closed Caption Data is in JSON</a:t>
            </a:r>
          </a:p>
        </p:txBody>
      </p:sp>
      <p:pic>
        <p:nvPicPr>
          <p:cNvPr id="8" name="Picture 7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1602650D-8CFC-6341-A64C-271105E85A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414" y="1223157"/>
            <a:ext cx="2401683" cy="5219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6565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11/29/21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Practice…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5910" y="1705970"/>
            <a:ext cx="28870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/>
              <a:t>A_youtubeAPI_example.R</a:t>
            </a:r>
            <a:endParaRPr lang="en-US" sz="2000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AAE1F6F8-9742-254D-83B6-41AF09898D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</a:t>
            </a:r>
          </a:p>
        </p:txBody>
      </p:sp>
    </p:spTree>
    <p:extLst>
      <p:ext uri="{BB962C8B-B14F-4D97-AF65-F5344CB8AC3E}">
        <p14:creationId xmlns:p14="http://schemas.microsoft.com/office/powerpoint/2010/main" val="35551883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91CBD6A-F2EC-8A49-AEC7-28CB94B47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www.newsapi.org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14D97E-EF04-9A41-BA9F-2C293E3D60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D8A1E-EA8F-46C1-B891-AE0C00D9C314}" type="datetime1">
              <a:rPr lang="en-US" smtClean="0"/>
              <a:t>11/29/21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E378AD-F7A6-6049-8D66-20A524E0231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12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C6CE965-5707-544E-9DE3-0AF7AB79AF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17323"/>
            <a:ext cx="9144000" cy="3623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652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43AA06F-BB45-6543-AC24-896F1028252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74176" y="1797759"/>
            <a:ext cx="8312624" cy="200057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Easy to understand documentation </a:t>
            </a:r>
          </a:p>
          <a:p>
            <a:r>
              <a:rPr lang="en-US" dirty="0"/>
              <a:t>Examples!</a:t>
            </a:r>
          </a:p>
          <a:p>
            <a:r>
              <a:rPr lang="en-US" dirty="0"/>
              <a:t>Free to try out</a:t>
            </a:r>
          </a:p>
          <a:p>
            <a:r>
              <a:rPr lang="en-US" dirty="0"/>
              <a:t>Search by query, time, language and news channel</a:t>
            </a:r>
          </a:p>
          <a:p>
            <a:r>
              <a:rPr lang="en-US" dirty="0"/>
              <a:t>128 News Sources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5547911-F99D-724F-A40C-6B8BC7E6F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BBFFED-7006-8043-B45A-0D6BB16BCD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D8A1E-EA8F-46C1-B891-AE0C00D9C314}" type="datetime1">
              <a:rPr lang="en-US" smtClean="0"/>
              <a:t>11/29/21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8B70CA-0DA4-4B44-98FB-770E50CEF3B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13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E7DF1D6-EDC7-0742-8F97-CA8A965DDDED}"/>
              </a:ext>
            </a:extLst>
          </p:cNvPr>
          <p:cNvSpPr txBox="1"/>
          <p:nvPr/>
        </p:nvSpPr>
        <p:spPr>
          <a:xfrm>
            <a:off x="381000" y="895159"/>
            <a:ext cx="14102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PROS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FA11851-A22E-984B-9A7B-55D3D99290BF}"/>
              </a:ext>
            </a:extLst>
          </p:cNvPr>
          <p:cNvSpPr txBox="1"/>
          <p:nvPr/>
        </p:nvSpPr>
        <p:spPr>
          <a:xfrm>
            <a:off x="381000" y="3931491"/>
            <a:ext cx="147816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CONS</a:t>
            </a:r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9DB8CB9B-0D6F-2E47-AE23-604A673A9836}"/>
              </a:ext>
            </a:extLst>
          </p:cNvPr>
          <p:cNvSpPr txBox="1">
            <a:spLocks/>
          </p:cNvSpPr>
          <p:nvPr/>
        </p:nvSpPr>
        <p:spPr>
          <a:xfrm>
            <a:off x="307340" y="4582790"/>
            <a:ext cx="8312624" cy="20005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43170">
                    <a:alpha val="99000"/>
                  </a:srgb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43170">
                    <a:alpha val="99000"/>
                  </a:srgb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43170">
                    <a:alpha val="99000"/>
                  </a:srgb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600" kern="1200">
                <a:solidFill>
                  <a:srgbClr val="043170">
                    <a:alpha val="99000"/>
                  </a:srgb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600" kern="1200">
                <a:solidFill>
                  <a:srgbClr val="043170">
                    <a:alpha val="99000"/>
                  </a:srgb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Rate limit</a:t>
            </a:r>
          </a:p>
          <a:p>
            <a:r>
              <a:rPr lang="en-US" dirty="0"/>
              <a:t>Only article snippets </a:t>
            </a:r>
            <a:r>
              <a:rPr lang="en-US" dirty="0">
                <a:sym typeface="Wingdings" pitchFamily="2" charset="2"/>
              </a:rPr>
              <a:t>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33979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2794B60-D0B6-F44C-A974-EFC6FB32A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Documentation with parameters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627AC-E0C5-784C-8AC1-D3DF028651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D8A1E-EA8F-46C1-B891-AE0C00D9C314}" type="datetime1">
              <a:rPr lang="en-US" smtClean="0"/>
              <a:t>11/29/21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DB4DA7-C10F-454C-B663-758E0009FCE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14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03BBDB3-0747-EC46-9D0E-0FBFCD1321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06826"/>
            <a:ext cx="9144000" cy="3644348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9EBB3686-5D3F-A142-ACC9-C6E532D79F31}"/>
              </a:ext>
            </a:extLst>
          </p:cNvPr>
          <p:cNvSpPr/>
          <p:nvPr/>
        </p:nvSpPr>
        <p:spPr>
          <a:xfrm>
            <a:off x="381000" y="4417016"/>
            <a:ext cx="796871" cy="402956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B3A93A7-1185-A746-AF93-F267E6ADF128}"/>
              </a:ext>
            </a:extLst>
          </p:cNvPr>
          <p:cNvSpPr/>
          <p:nvPr/>
        </p:nvSpPr>
        <p:spPr>
          <a:xfrm>
            <a:off x="7967420" y="3026044"/>
            <a:ext cx="796871" cy="402956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232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F2B0B4D-5948-4761-B021-8C38C90B4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pPr/>
              <a:t>11/29/21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024DFC7-F431-4E50-B3CB-8ED48C80A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Some APIs require a “handshake” to authenticate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B7928AE-4C70-49EA-98D9-4B2504CD6D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4311" y="1205194"/>
            <a:ext cx="4255377" cy="388348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2BAA146-851A-453D-A3F9-D5D780427E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1888" y="5337275"/>
            <a:ext cx="4020224" cy="453644"/>
          </a:xfrm>
          <a:prstGeom prst="rect">
            <a:avLst/>
          </a:prstGeom>
        </p:spPr>
      </p:pic>
      <p:sp>
        <p:nvSpPr>
          <p:cNvPr id="16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16134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22A857F-9BD7-42E1-ABC6-BF01B58F8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pPr/>
              <a:t>11/29/21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D1DFE3E-BC8C-421A-A1D4-BA0C39D55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 Simple JSON API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68C2B5-FEB2-4349-AC41-FC6A8B9373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35297"/>
            <a:ext cx="9144000" cy="4442359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D786444-52B6-46CF-8BE4-99F530EC9153}"/>
              </a:ext>
            </a:extLst>
          </p:cNvPr>
          <p:cNvSpPr/>
          <p:nvPr/>
        </p:nvSpPr>
        <p:spPr>
          <a:xfrm>
            <a:off x="27865" y="1065965"/>
            <a:ext cx="32589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Sign up at  </a:t>
            </a:r>
            <a:r>
              <a:rPr lang="en-US" b="1" dirty="0">
                <a:hlinkClick r:id="rId3"/>
              </a:rPr>
              <a:t>https://newsapi.org/</a:t>
            </a:r>
            <a:endParaRPr lang="en-US" b="1" dirty="0"/>
          </a:p>
        </p:txBody>
      </p:sp>
      <p:sp>
        <p:nvSpPr>
          <p:cNvPr id="16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53521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A58924-437E-4A9E-883E-603DC4BC0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pPr/>
              <a:t>11/29/21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D9CF58D-DA26-4A2F-844B-4F285E679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Now JSON</a:t>
            </a:r>
            <a:endParaRPr lang="en-US" dirty="0"/>
          </a:p>
        </p:txBody>
      </p:sp>
      <p:pic>
        <p:nvPicPr>
          <p:cNvPr id="3074" name="Picture 2" descr="Image result for json meme">
            <a:extLst>
              <a:ext uri="{FF2B5EF4-FFF2-40B4-BE49-F238E27FC236}">
                <a16:creationId xmlns:a16="http://schemas.microsoft.com/office/drawing/2014/main" id="{68D2B28F-1568-4DE2-8B50-8B1B03A34B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2850" y="1559211"/>
            <a:ext cx="4762500" cy="442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0E37ACE-F457-4C85-B00B-943BC6837FAD}"/>
              </a:ext>
            </a:extLst>
          </p:cNvPr>
          <p:cNvSpPr txBox="1"/>
          <p:nvPr/>
        </p:nvSpPr>
        <p:spPr>
          <a:xfrm>
            <a:off x="628650" y="1815107"/>
            <a:ext cx="23138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B_newsAPI_example.R</a:t>
            </a:r>
            <a:endParaRPr lang="en-US" dirty="0"/>
          </a:p>
        </p:txBody>
      </p:sp>
      <p:sp>
        <p:nvSpPr>
          <p:cNvPr id="16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13509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E3C858D-1D00-E94B-8F4E-018777BB2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11/29/21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FE14238-5D88-2B44-84D4-69D417D4F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Web-scrape or API?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3830CA-2661-B845-BB90-E17881B89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02D2D2-F640-D242-86C0-D8D50921AC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AD363A-4C29-D642-A760-2BBBC841C2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4735" y="1660945"/>
            <a:ext cx="4690615" cy="439877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3960978-2E3A-2744-AAFE-AA17137DEADC}"/>
              </a:ext>
            </a:extLst>
          </p:cNvPr>
          <p:cNvSpPr txBox="1"/>
          <p:nvPr/>
        </p:nvSpPr>
        <p:spPr>
          <a:xfrm>
            <a:off x="628650" y="2030278"/>
            <a:ext cx="25949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Doesn’t have to be text.</a:t>
            </a:r>
          </a:p>
          <a:p>
            <a:r>
              <a:rPr lang="en-US" dirty="0"/>
              <a:t>We can first look for an API before </a:t>
            </a:r>
            <a:r>
              <a:rPr lang="en-US" dirty="0" err="1"/>
              <a:t>webscraping</a:t>
            </a:r>
            <a:r>
              <a:rPr lang="en-US" dirty="0"/>
              <a:t> which is harder.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C73C94F-0DCD-CD4F-9B0B-2CF1A09CA879}"/>
              </a:ext>
            </a:extLst>
          </p:cNvPr>
          <p:cNvSpPr txBox="1"/>
          <p:nvPr/>
        </p:nvSpPr>
        <p:spPr>
          <a:xfrm>
            <a:off x="628650" y="1124108"/>
            <a:ext cx="5721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https://projects.fivethirtyeight.com/biden-approval-rating/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63407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9EC5FB1-1ABF-1944-8296-AD6BFFC32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11/29/21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B5FD220-BDBD-934B-9EAB-AC06935129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319" y="365126"/>
            <a:ext cx="8846545" cy="591477"/>
          </a:xfrm>
        </p:spPr>
        <p:txBody>
          <a:bodyPr/>
          <a:lstStyle/>
          <a:p>
            <a:r>
              <a:rPr lang="en-US" sz="3200" dirty="0"/>
              <a:t>API!  This should be much easier than web scraping!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B5AF44-9EBE-C047-8A37-303F79729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7EAC04-A214-1A48-8688-5C87D35C8F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9845B9-2AAE-A145-A4EE-72CF8242A6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25865"/>
            <a:ext cx="9144000" cy="403211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BD3DE26-14BC-CD4C-8299-A569A04526D1}"/>
              </a:ext>
            </a:extLst>
          </p:cNvPr>
          <p:cNvSpPr txBox="1"/>
          <p:nvPr/>
        </p:nvSpPr>
        <p:spPr>
          <a:xfrm>
            <a:off x="371960" y="1356568"/>
            <a:ext cx="4063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Open </a:t>
            </a:r>
            <a:r>
              <a:rPr lang="en-US" dirty="0" err="1"/>
              <a:t>C_presidentialApproval_scraping.R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332056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415688" y="1127080"/>
            <a:ext cx="8312624" cy="3131024"/>
          </a:xfrm>
        </p:spPr>
        <p:txBody>
          <a:bodyPr/>
          <a:lstStyle/>
          <a:p>
            <a:r>
              <a:rPr lang="en-US" dirty="0"/>
              <a:t>XML – Extensible Markup Language</a:t>
            </a:r>
          </a:p>
          <a:p>
            <a:pPr lvl="1"/>
            <a:r>
              <a:rPr lang="en-US" dirty="0"/>
              <a:t>Ever wonder why Excel files went from </a:t>
            </a:r>
            <a:r>
              <a:rPr lang="en-US" dirty="0" err="1"/>
              <a:t>xls</a:t>
            </a:r>
            <a:r>
              <a:rPr lang="en-US" dirty="0"/>
              <a:t> to </a:t>
            </a:r>
            <a:r>
              <a:rPr lang="en-US" dirty="0" err="1"/>
              <a:t>xlsx</a:t>
            </a:r>
            <a:r>
              <a:rPr lang="en-US" dirty="0"/>
              <a:t>?  The data is stored as XML.</a:t>
            </a:r>
          </a:p>
          <a:p>
            <a:pPr lvl="1"/>
            <a:endParaRPr lang="en-US" dirty="0"/>
          </a:p>
          <a:p>
            <a:r>
              <a:rPr lang="en-US" dirty="0"/>
              <a:t>JSON- </a:t>
            </a:r>
            <a:r>
              <a:rPr lang="en-US" dirty="0" err="1"/>
              <a:t>Javascript</a:t>
            </a:r>
            <a:r>
              <a:rPr lang="en-US" dirty="0"/>
              <a:t> Object Notation</a:t>
            </a:r>
          </a:p>
          <a:p>
            <a:pPr lvl="1"/>
            <a:r>
              <a:rPr lang="en-US" dirty="0"/>
              <a:t>Similar to R but used to make interactive objects in web browsers.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formats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1704726" y="3879239"/>
            <a:ext cx="5734548" cy="2000251"/>
            <a:chOff x="1160584" y="3879239"/>
            <a:chExt cx="5734548" cy="2000251"/>
          </a:xfrm>
        </p:grpSpPr>
        <p:pic>
          <p:nvPicPr>
            <p:cNvPr id="6" name="Picture 2" descr="Image result for what is an api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60584" y="3879239"/>
              <a:ext cx="5715000" cy="20002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Oval 7"/>
            <p:cNvSpPr/>
            <p:nvPr/>
          </p:nvSpPr>
          <p:spPr>
            <a:xfrm>
              <a:off x="1376147" y="4183434"/>
              <a:ext cx="1391859" cy="1391859"/>
            </a:xfrm>
            <a:prstGeom prst="ellipse">
              <a:avLst/>
            </a:prstGeom>
            <a:solidFill>
              <a:srgbClr val="24AB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302256" y="4694697"/>
              <a:ext cx="16979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Ask a question</a:t>
              </a:r>
            </a:p>
          </p:txBody>
        </p:sp>
        <p:sp>
          <p:nvSpPr>
            <p:cNvPr id="9" name="Oval 8"/>
            <p:cNvSpPr/>
            <p:nvPr/>
          </p:nvSpPr>
          <p:spPr>
            <a:xfrm>
              <a:off x="5196407" y="4183433"/>
              <a:ext cx="1391859" cy="1391859"/>
            </a:xfrm>
            <a:prstGeom prst="ellipse">
              <a:avLst/>
            </a:prstGeom>
            <a:solidFill>
              <a:srgbClr val="8071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123012" y="4492446"/>
              <a:ext cx="17721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Respond in XML or JSON</a:t>
              </a:r>
            </a:p>
          </p:txBody>
        </p:sp>
      </p:grpSp>
      <p:sp>
        <p:nvSpPr>
          <p:cNvPr id="14" name="Date Placeholder 1">
            <a:extLst>
              <a:ext uri="{FF2B5EF4-FFF2-40B4-BE49-F238E27FC236}">
                <a16:creationId xmlns:a16="http://schemas.microsoft.com/office/drawing/2014/main" id="{BD3EC70D-7268-DE4F-9BA1-20B610AB5B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fld id="{6700A58B-DD98-43D0-B791-721480A02982}" type="datetime1">
              <a:rPr lang="en-US" smtClean="0"/>
              <a:t>11/29/21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9675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>
              <a:hlinkClick r:id="rId2"/>
            </a:endParaRPr>
          </a:p>
          <a:p>
            <a:r>
              <a:rPr lang="en-US" dirty="0"/>
              <a:t>If you work with social media data (requires signing up)</a:t>
            </a:r>
          </a:p>
          <a:p>
            <a:r>
              <a:rPr lang="en-US" dirty="0">
                <a:hlinkClick r:id="rId3"/>
              </a:rPr>
              <a:t>https://pipl.com/dev/demo</a:t>
            </a:r>
            <a:endParaRPr lang="en-US" dirty="0"/>
          </a:p>
          <a:p>
            <a:endParaRPr lang="en-US" dirty="0"/>
          </a:p>
          <a:p>
            <a:r>
              <a:rPr lang="en-US" dirty="0"/>
              <a:t>Sources of APIs to explore</a:t>
            </a:r>
          </a:p>
          <a:p>
            <a:r>
              <a:rPr lang="en-US" dirty="0">
                <a:hlinkClick r:id="rId4"/>
              </a:rPr>
              <a:t>https://www.programmableweb.com/apis/directory</a:t>
            </a:r>
            <a:endParaRPr lang="en-US" dirty="0"/>
          </a:p>
          <a:p>
            <a:r>
              <a:rPr lang="en-US" dirty="0">
                <a:hlinkClick r:id="rId5"/>
              </a:rPr>
              <a:t>https://github.com/toddmotto/public-apis</a:t>
            </a:r>
            <a:endParaRPr lang="en-US" dirty="0"/>
          </a:p>
          <a:p>
            <a:endParaRPr lang="en-US" dirty="0"/>
          </a:p>
          <a:p>
            <a:r>
              <a:rPr lang="en-US" dirty="0"/>
              <a:t>Challenge find the APIs for the chart data here (hint: JSON using F12):</a:t>
            </a:r>
          </a:p>
          <a:p>
            <a:r>
              <a:rPr lang="en-US" dirty="0">
                <a:hlinkClick r:id="rId6"/>
              </a:rPr>
              <a:t>https://projects.fivethirtyeight.com/trump-approval-ratings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Other Straightforward APIs to Explore </a:t>
            </a:r>
            <a:endParaRPr lang="en-US" dirty="0"/>
          </a:p>
        </p:txBody>
      </p:sp>
      <p:sp>
        <p:nvSpPr>
          <p:cNvPr id="7" name="Date Placeholder 1">
            <a:extLst>
              <a:ext uri="{FF2B5EF4-FFF2-40B4-BE49-F238E27FC236}">
                <a16:creationId xmlns:a16="http://schemas.microsoft.com/office/drawing/2014/main" id="{B893951A-8E98-744F-BC02-AF8E8C7C69F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fld id="{6700A58B-DD98-43D0-B791-721480A02982}" type="datetime1">
              <a:rPr lang="en-US" smtClean="0"/>
              <a:t>11/29/21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626EEC80-39F8-C645-AFE2-2F08FBBC4669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16206428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fld id="{0D5B9A0F-CCD0-4348-8112-2A1A806F4019}" type="datetime1">
              <a:rPr lang="en-US" smtClean="0"/>
              <a:t>11/29/21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phone doesn’t have every map in the world.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1714500" y="1945310"/>
            <a:ext cx="5715000" cy="2967380"/>
            <a:chOff x="1714500" y="1064690"/>
            <a:chExt cx="5715000" cy="2967380"/>
          </a:xfrm>
        </p:grpSpPr>
        <p:grpSp>
          <p:nvGrpSpPr>
            <p:cNvPr id="10" name="Group 9"/>
            <p:cNvGrpSpPr/>
            <p:nvPr/>
          </p:nvGrpSpPr>
          <p:grpSpPr>
            <a:xfrm>
              <a:off x="1714500" y="2031819"/>
              <a:ext cx="5715000" cy="2000251"/>
              <a:chOff x="1714500" y="3325324"/>
              <a:chExt cx="5715000" cy="2000251"/>
            </a:xfrm>
          </p:grpSpPr>
          <p:grpSp>
            <p:nvGrpSpPr>
              <p:cNvPr id="6" name="Group 5"/>
              <p:cNvGrpSpPr/>
              <p:nvPr/>
            </p:nvGrpSpPr>
            <p:grpSpPr>
              <a:xfrm>
                <a:off x="1714500" y="3325324"/>
                <a:ext cx="5715000" cy="2000251"/>
                <a:chOff x="1714500" y="3325324"/>
                <a:chExt cx="5715000" cy="2000251"/>
              </a:xfrm>
            </p:grpSpPr>
            <p:pic>
              <p:nvPicPr>
                <p:cNvPr id="801794" name="Picture 2" descr="Image result for what is an api"/>
                <p:cNvPicPr>
                  <a:picLocks noChangeAspect="1" noChangeArrowheads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714500" y="3325324"/>
                  <a:ext cx="5715000" cy="200025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3" name="Oval 2"/>
                <p:cNvSpPr/>
                <p:nvPr/>
              </p:nvSpPr>
              <p:spPr>
                <a:xfrm>
                  <a:off x="1949115" y="3629519"/>
                  <a:ext cx="1391859" cy="1391859"/>
                </a:xfrm>
                <a:prstGeom prst="ellipse">
                  <a:avLst/>
                </a:prstGeom>
                <a:solidFill>
                  <a:srgbClr val="24ABE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" name="Oval 10"/>
                <p:cNvSpPr/>
                <p:nvPr/>
              </p:nvSpPr>
              <p:spPr>
                <a:xfrm>
                  <a:off x="5759115" y="3612918"/>
                  <a:ext cx="1391859" cy="1391859"/>
                </a:xfrm>
                <a:prstGeom prst="ellipse">
                  <a:avLst/>
                </a:prstGeom>
                <a:solidFill>
                  <a:srgbClr val="8071B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pic>
            <p:nvPicPr>
              <p:cNvPr id="9" name="Picture 2" descr="Image result for google maps logo transparent"/>
              <p:cNvPicPr>
                <a:picLocks noChangeAspect="1" noChangeArrowheads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101742" y="3925535"/>
                <a:ext cx="706603" cy="7066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4" name="Rectangle 13"/>
            <p:cNvSpPr/>
            <p:nvPr/>
          </p:nvSpPr>
          <p:spPr>
            <a:xfrm>
              <a:off x="2045369" y="1064690"/>
              <a:ext cx="5053263" cy="646331"/>
            </a:xfrm>
            <a:prstGeom prst="rect">
              <a:avLst/>
            </a:prstGeom>
            <a:ln>
              <a:solidFill>
                <a:schemeClr val="accent6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dirty="0"/>
                <a:t>“Your phone requests information from the maps API services to render the information.</a:t>
              </a:r>
            </a:p>
          </p:txBody>
        </p:sp>
      </p:grpSp>
      <p:pic>
        <p:nvPicPr>
          <p:cNvPr id="1028" name="Picture 4" descr="Image result for iphone clipart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7791" y="3251532"/>
            <a:ext cx="1724231" cy="1293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78116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fld id="{0D5B9A0F-CCD0-4348-8112-2A1A806F4019}" type="datetime1">
              <a:rPr lang="en-US" smtClean="0"/>
              <a:t>11/29/21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phone doesn’t have every map in the world.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25038"/>
          <a:stretch/>
        </p:blipFill>
        <p:spPr>
          <a:xfrm>
            <a:off x="3966250" y="2121479"/>
            <a:ext cx="4689692" cy="321479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99746" name="Picture 2" descr="Image result for google maps logo transparen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875" y="1760562"/>
            <a:ext cx="706603" cy="706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/>
          <p:cNvSpPr txBox="1"/>
          <p:nvPr/>
        </p:nvSpPr>
        <p:spPr>
          <a:xfrm>
            <a:off x="177421" y="2913269"/>
            <a:ext cx="371219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Google Maps API Services include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Geocoding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Base map “tiles”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Basic Geographic Info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370997" y="1760562"/>
            <a:ext cx="58801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hlinkClick r:id="rId4"/>
              </a:rPr>
              <a:t>www.google.com/maps/place/Cleveland,+OH/@41.4951143,-81.8462865,11z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8781998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fld id="{0D5B9A0F-CCD0-4348-8112-2A1A806F4019}" type="datetime1">
              <a:rPr lang="en-US" smtClean="0"/>
              <a:t>11/29/21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APIs are behind many of the sites you use everyday.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4681" y="1633674"/>
            <a:ext cx="4423320" cy="439863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TextBox 6"/>
          <p:cNvSpPr txBox="1"/>
          <p:nvPr/>
        </p:nvSpPr>
        <p:spPr>
          <a:xfrm>
            <a:off x="641445" y="2292824"/>
            <a:ext cx="23041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hlinkClick r:id="rId3"/>
              </a:rPr>
              <a:t>Static Map API</a:t>
            </a:r>
            <a:endParaRPr lang="en-US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641445" y="3179928"/>
            <a:ext cx="36439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Static images are loaded as tiles underneath allowing you to scroll and navigate in your browser.</a:t>
            </a:r>
          </a:p>
        </p:txBody>
      </p:sp>
    </p:spTree>
    <p:extLst>
      <p:ext uri="{BB962C8B-B14F-4D97-AF65-F5344CB8AC3E}">
        <p14:creationId xmlns:p14="http://schemas.microsoft.com/office/powerpoint/2010/main" val="29790292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fld id="{0D5B9A0F-CCD0-4348-8112-2A1A806F4019}" type="datetime1">
              <a:rPr lang="en-US" smtClean="0"/>
              <a:t>11/29/21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APIs are behind many of the sites you use everyday.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54842" y="2292824"/>
            <a:ext cx="33087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hlinkClick r:id="rId2"/>
              </a:rPr>
              <a:t>JSON Information API</a:t>
            </a:r>
            <a:endParaRPr lang="en-US" sz="2800" dirty="0"/>
          </a:p>
        </p:txBody>
      </p:sp>
      <p:sp>
        <p:nvSpPr>
          <p:cNvPr id="21" name="TextBox 20"/>
          <p:cNvSpPr txBox="1"/>
          <p:nvPr/>
        </p:nvSpPr>
        <p:spPr>
          <a:xfrm>
            <a:off x="354842" y="3193576"/>
            <a:ext cx="36439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On top of the tiles, more information is needed including the geo-political information and coordinates for the “bounding box”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9543" y="1064525"/>
            <a:ext cx="4395566" cy="510995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5994823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fld id="{0D5B9A0F-CCD0-4348-8112-2A1A806F4019}" type="datetime1">
              <a:rPr lang="en-US" smtClean="0"/>
              <a:t>11/29/21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you know where to look, you can access APIs for data!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928" y="1280747"/>
            <a:ext cx="1369434" cy="62993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705969" y="1538425"/>
            <a:ext cx="690278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hlinkClick r:id="rId3"/>
              </a:rPr>
              <a:t>https://www.youtube.com/watch?v=5F-o2_AC-Wo&amp;ab_channel=CNBCTelevision</a:t>
            </a:r>
            <a:endParaRPr lang="en-US" sz="1600" dirty="0"/>
          </a:p>
        </p:txBody>
      </p:sp>
      <p:sp>
        <p:nvSpPr>
          <p:cNvPr id="10" name="TextBox 9"/>
          <p:cNvSpPr txBox="1"/>
          <p:nvPr/>
        </p:nvSpPr>
        <p:spPr>
          <a:xfrm>
            <a:off x="1705969" y="1269240"/>
            <a:ext cx="6515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If the video has closed captioning, let’s grab the text by clicking “cc”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4E6F618-288D-0248-B0A4-96E212280B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145812"/>
            <a:ext cx="9144000" cy="4142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2913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11/29/21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chrome access the developer console.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0751" y="2026692"/>
            <a:ext cx="4371975" cy="4114800"/>
          </a:xfrm>
          <a:prstGeom prst="rect">
            <a:avLst/>
          </a:prstGeom>
        </p:spPr>
      </p:pic>
      <p:pic>
        <p:nvPicPr>
          <p:cNvPr id="7" name="Picture 6" descr="Image result for chrome logo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6267" y="1158982"/>
            <a:ext cx="745958" cy="745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705969" y="1269240"/>
            <a:ext cx="5381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While the video is playing, press F12 &amp; reload the page.</a:t>
            </a:r>
          </a:p>
        </p:txBody>
      </p:sp>
    </p:spTree>
    <p:extLst>
      <p:ext uri="{BB962C8B-B14F-4D97-AF65-F5344CB8AC3E}">
        <p14:creationId xmlns:p14="http://schemas.microsoft.com/office/powerpoint/2010/main" val="29247740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11/29/21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 descr="Image result for chrome logo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6267" y="1158982"/>
            <a:ext cx="745958" cy="745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705969" y="1269240"/>
            <a:ext cx="59118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Click XHR and search for “timed” as in </a:t>
            </a:r>
            <a:r>
              <a:rPr lang="en-US" dirty="0" err="1"/>
              <a:t>timedtext</a:t>
            </a:r>
            <a:r>
              <a:rPr lang="en-US" dirty="0"/>
              <a:t>.  </a:t>
            </a:r>
          </a:p>
          <a:p>
            <a:r>
              <a:rPr lang="en-US" dirty="0"/>
              <a:t>Right click on the request name and select “open in new tab”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9812" y="1989235"/>
            <a:ext cx="4524375" cy="4162425"/>
          </a:xfrm>
          <a:prstGeom prst="rect">
            <a:avLst/>
          </a:prstGeom>
        </p:spPr>
      </p:pic>
      <p:sp>
        <p:nvSpPr>
          <p:cNvPr id="10" name="Oval 9"/>
          <p:cNvSpPr/>
          <p:nvPr/>
        </p:nvSpPr>
        <p:spPr>
          <a:xfrm>
            <a:off x="2361063" y="2497540"/>
            <a:ext cx="586854" cy="24566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2390631" y="3905535"/>
            <a:ext cx="928048" cy="40943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2622645" y="2731827"/>
            <a:ext cx="586854" cy="24566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004971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Harvard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1C30"/>
      </a:accent1>
      <a:accent2>
        <a:srgbClr val="8C8179"/>
      </a:accent2>
      <a:accent3>
        <a:srgbClr val="293352"/>
      </a:accent3>
      <a:accent4>
        <a:srgbClr val="8996A0"/>
      </a:accent4>
      <a:accent5>
        <a:srgbClr val="BAC5C6"/>
      </a:accent5>
      <a:accent6>
        <a:srgbClr val="4E84C4"/>
      </a:accent6>
      <a:hlink>
        <a:srgbClr val="52854C"/>
      </a:hlink>
      <a:folHlink>
        <a:srgbClr val="E87D1E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377</TotalTime>
  <Words>549</Words>
  <Application>Microsoft Macintosh PowerPoint</Application>
  <PresentationFormat>On-screen Show (4:3)</PresentationFormat>
  <Paragraphs>101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1_Office Theme</vt:lpstr>
      <vt:lpstr>What is an API?</vt:lpstr>
      <vt:lpstr>Two formats</vt:lpstr>
      <vt:lpstr>Your phone doesn’t have every map in the world.</vt:lpstr>
      <vt:lpstr>Your phone doesn’t have every map in the world.</vt:lpstr>
      <vt:lpstr>APIs are behind many of the sites you use everyday.</vt:lpstr>
      <vt:lpstr>APIs are behind many of the sites you use everyday.</vt:lpstr>
      <vt:lpstr>If you know where to look, you can access APIs for data!</vt:lpstr>
      <vt:lpstr>In chrome access the developer console.</vt:lpstr>
      <vt:lpstr>PowerPoint Presentation</vt:lpstr>
      <vt:lpstr>Closed Caption Data is in JSON</vt:lpstr>
      <vt:lpstr>Let’s Practice…</vt:lpstr>
      <vt:lpstr>www.newsapi.org</vt:lpstr>
      <vt:lpstr>PowerPoint Presentation</vt:lpstr>
      <vt:lpstr>Example Documentation with parameters</vt:lpstr>
      <vt:lpstr>Some APIs require a “handshake” to authenticate</vt:lpstr>
      <vt:lpstr>A Simple JSON API</vt:lpstr>
      <vt:lpstr>Now JSON</vt:lpstr>
      <vt:lpstr>Web-scrape or API?</vt:lpstr>
      <vt:lpstr>API!  This should be much easier than web scraping!</vt:lpstr>
      <vt:lpstr>Other Straightforward APIs to Explore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Text Mining &amp; NLP API Sources</dc:title>
  <dc:creator>Kwartler, Edward</dc:creator>
  <cp:lastModifiedBy>Kwartler, Edward</cp:lastModifiedBy>
  <cp:revision>12</cp:revision>
  <dcterms:created xsi:type="dcterms:W3CDTF">2021-01-03T03:04:03Z</dcterms:created>
  <dcterms:modified xsi:type="dcterms:W3CDTF">2021-11-29T21:15:16Z</dcterms:modified>
</cp:coreProperties>
</file>

<file path=docProps/thumbnail.jpeg>
</file>